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1"/>
  </p:notesMasterIdLst>
  <p:sldIdLst>
    <p:sldId id="379" r:id="rId2"/>
    <p:sldId id="388" r:id="rId3"/>
    <p:sldId id="346" r:id="rId4"/>
    <p:sldId id="386" r:id="rId5"/>
    <p:sldId id="389" r:id="rId6"/>
    <p:sldId id="369" r:id="rId7"/>
    <p:sldId id="390" r:id="rId8"/>
    <p:sldId id="385" r:id="rId9"/>
    <p:sldId id="261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FD7EFE3-997C-4C92-8597-18F156498FF7}">
          <p14:sldIdLst/>
        </p14:section>
        <p14:section name="Раздел без заголовка" id="{0BC0E38B-CCF4-4EEF-B91D-BFE9A3C2B909}">
          <p14:sldIdLst>
            <p14:sldId id="379"/>
            <p14:sldId id="388"/>
            <p14:sldId id="346"/>
            <p14:sldId id="386"/>
            <p14:sldId id="389"/>
            <p14:sldId id="369"/>
            <p14:sldId id="390"/>
            <p14:sldId id="385"/>
            <p14:sldId id="261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ейнвальд Сергей Борисович" initials="РСБ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436"/>
    <a:srgbClr val="A2CAC6"/>
    <a:srgbClr val="A9C5D3"/>
    <a:srgbClr val="248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8705" autoAdjust="0"/>
  </p:normalViewPr>
  <p:slideViewPr>
    <p:cSldViewPr>
      <p:cViewPr>
        <p:scale>
          <a:sx n="125" d="100"/>
          <a:sy n="125" d="100"/>
        </p:scale>
        <p:origin x="-2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115005D7-C061-408D-AE6E-F1B34500E7B1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F82562A-B395-49DF-AC75-2718AA6BD4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5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4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40BC4-4DA4-4F2D-BEAA-2BCAB87191F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547347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AutoShape 2" descr="ÐÐ°ÑÑÐ¸Ð½ÐºÐ¸ Ð¿Ð¾ Ð·Ð°Ð¿ÑÐ¾ÑÑ Ð½ÐµÑÑÐµÑÐ¸Ð¼Ð¸Ñ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AutoShape 2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AutoShape 4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AutoShape 6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5175" y="2132856"/>
            <a:ext cx="7895853" cy="2308324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Результаты правоприменительной практики по итогам </a:t>
            </a:r>
            <a:r>
              <a:rPr lang="ru-RU" sz="2400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2022 </a:t>
            </a:r>
            <a:r>
              <a:rPr lang="ru-RU" sz="2400" b="1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года контрольно-надзорной деятельности в части надзора за ОПО химического комплекса, </a:t>
            </a:r>
            <a:r>
              <a:rPr lang="ru-RU" sz="2400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ОПК и взрывоопасными </a:t>
            </a:r>
            <a:r>
              <a:rPr lang="ru-RU" sz="2400" b="1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объектами хранения и переработки растительного сырья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165224" y="294373"/>
            <a:ext cx="7007175" cy="64633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just"/>
            <a:r>
              <a:rPr lang="ru-RU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</a:rPr>
              <a:t>Средне-Поволжское управление Федеральной службы по экологическому, технологическому и атомному надзору</a:t>
            </a:r>
            <a:endParaRPr lang="ru-RU" dirty="0">
              <a:ln w="10541" cmpd="sng">
                <a:solidFill>
                  <a:prstClr val="black"/>
                </a:solidFill>
                <a:prstDash val="solid"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48460" y="4991109"/>
            <a:ext cx="5112568" cy="64633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r"/>
            <a:r>
              <a:rPr lang="ru-RU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</a:rPr>
              <a:t>Докладчик</a:t>
            </a:r>
          </a:p>
          <a:p>
            <a:pPr algn="r"/>
            <a:r>
              <a:rPr lang="ru-RU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</a:rPr>
              <a:t>Кириллов Александр Вячеславович</a:t>
            </a:r>
            <a:endParaRPr lang="ru-RU" b="1" dirty="0" smtClean="0">
              <a:ln w="10541" cmpd="sng">
                <a:solidFill>
                  <a:prstClr val="black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11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6154575"/>
              </p:ext>
            </p:extLst>
          </p:nvPr>
        </p:nvGraphicFramePr>
        <p:xfrm>
          <a:off x="899592" y="1700808"/>
          <a:ext cx="7560840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6572">
                  <a:extLst>
                    <a:ext uri="{9D8B030D-6E8A-4147-A177-3AD203B41FA5}">
                      <a16:colId xmlns="" xmlns:a16="http://schemas.microsoft.com/office/drawing/2014/main" val="252669789"/>
                    </a:ext>
                  </a:extLst>
                </a:gridCol>
                <a:gridCol w="1783848">
                  <a:extLst>
                    <a:ext uri="{9D8B030D-6E8A-4147-A177-3AD203B41FA5}">
                      <a16:colId xmlns="" xmlns:a16="http://schemas.microsoft.com/office/drawing/2014/main" val="1968739120"/>
                    </a:ext>
                  </a:extLst>
                </a:gridCol>
                <a:gridCol w="1890210">
                  <a:extLst>
                    <a:ext uri="{9D8B030D-6E8A-4147-A177-3AD203B41FA5}">
                      <a16:colId xmlns="" xmlns:a16="http://schemas.microsoft.com/office/drawing/2014/main" val="4105324717"/>
                    </a:ext>
                  </a:extLst>
                </a:gridCol>
                <a:gridCol w="1890210"/>
              </a:tblGrid>
              <a:tr h="19010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Нефтехимия и нефтепереработка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Растительное сырье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41811908"/>
                  </a:ext>
                </a:extLst>
              </a:tr>
              <a:tr h="1267341"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поднадзорных</a:t>
                      </a:r>
                      <a:r>
                        <a:rPr lang="ru-RU" baseline="0" dirty="0" smtClean="0"/>
                        <a:t> предприятий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123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77951305"/>
                  </a:ext>
                </a:extLst>
              </a:tr>
            </a:tbl>
          </a:graphicData>
        </a:graphic>
      </p:graphicFrame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71765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8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0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081132"/>
              </p:ext>
            </p:extLst>
          </p:nvPr>
        </p:nvGraphicFramePr>
        <p:xfrm>
          <a:off x="575555" y="2924944"/>
          <a:ext cx="7740861" cy="2664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90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09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354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35417"/>
              </a:tblGrid>
              <a:tr h="1803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Нефтехимия и нефтепереработка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Взрывопожароопасные объекты хранения и переработки</a:t>
                      </a:r>
                      <a:r>
                        <a:rPr lang="ru-RU" sz="1800" baseline="0" dirty="0" smtClean="0">
                          <a:effectLst/>
                          <a:latin typeface="Times New Roman"/>
                          <a:ea typeface="Times New Roman"/>
                        </a:rPr>
                        <a:t> растительного сырья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10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Количество</a:t>
                      </a:r>
                      <a:r>
                        <a:rPr lang="ru-RU" sz="1800" baseline="0" dirty="0" smtClean="0">
                          <a:effectLst/>
                        </a:rPr>
                        <a:t> ОПО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80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290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67544" y="1111947"/>
            <a:ext cx="792088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cap="all" dirty="0">
                <a:cs typeface="Times New Roman" panose="02020603050405020304" pitchFamily="18" charset="0"/>
              </a:rPr>
              <a:t>Количество поднадзорных объектов</a:t>
            </a:r>
          </a:p>
          <a:p>
            <a:pPr algn="ctr"/>
            <a:r>
              <a:rPr lang="ru-RU" dirty="0" smtClean="0">
                <a:cs typeface="Times New Roman" panose="02020603050405020304" pitchFamily="18" charset="0"/>
              </a:rPr>
              <a:t>Межрегиональным  отделом  </a:t>
            </a:r>
            <a:r>
              <a:rPr lang="ru-RU" dirty="0">
                <a:cs typeface="Times New Roman" panose="02020603050405020304" pitchFamily="18" charset="0"/>
              </a:rPr>
              <a:t>по надзору за объектами химического комплекса, взрывоопасными объектами хранения и переработки растительного сырья осуществляется надзор на:</a:t>
            </a:r>
          </a:p>
        </p:txBody>
      </p:sp>
    </p:spTree>
    <p:extLst>
      <p:ext uri="{BB962C8B-B14F-4D97-AF65-F5344CB8AC3E}">
        <p14:creationId xmlns:p14="http://schemas.microsoft.com/office/powerpoint/2010/main" val="284521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cap="all" dirty="0">
                <a:latin typeface="+mj-lt"/>
                <a:cs typeface="Times New Roman" panose="02020603050405020304" pitchFamily="18" charset="0"/>
              </a:rPr>
              <a:t>Количество поднадзорных </a:t>
            </a:r>
            <a:r>
              <a:rPr lang="ru-RU" sz="2000" b="1" cap="all" dirty="0" smtClean="0">
                <a:latin typeface="+mj-lt"/>
                <a:cs typeface="Times New Roman" panose="02020603050405020304" pitchFamily="18" charset="0"/>
              </a:rPr>
              <a:t>объектов</a:t>
            </a:r>
          </a:p>
          <a:p>
            <a:pPr marL="0" indent="0" algn="ctr">
              <a:buNone/>
            </a:pPr>
            <a:r>
              <a:rPr lang="ru-RU" sz="1800" dirty="0">
                <a:latin typeface="+mj-lt"/>
                <a:cs typeface="Times New Roman" panose="02020603050405020304" pitchFamily="18" charset="0"/>
              </a:rPr>
              <a:t>Межрегиональный отдел по надзору за объектами химического комплекса, взрывоопасными объектами хранения и переработки растительного сырья осуществляется </a:t>
            </a:r>
            <a:r>
              <a:rPr lang="ru-RU" sz="1800" dirty="0" smtClean="0">
                <a:latin typeface="+mj-lt"/>
                <a:cs typeface="Times New Roman" panose="02020603050405020304" pitchFamily="18" charset="0"/>
              </a:rPr>
              <a:t>надзор на:</a:t>
            </a:r>
          </a:p>
          <a:p>
            <a:pPr marL="0" indent="0">
              <a:buNone/>
            </a:pPr>
            <a:endParaRPr lang="ru-RU" sz="16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167847"/>
              </p:ext>
            </p:extLst>
          </p:nvPr>
        </p:nvGraphicFramePr>
        <p:xfrm>
          <a:off x="611560" y="3356992"/>
          <a:ext cx="7704856" cy="115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6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347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ОПО 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773" marR="30773" marT="0" marB="0" anchor="ctr"/>
                </a:tc>
                <a:tc>
                  <a:txBody>
                    <a:bodyPr/>
                    <a:lstStyle/>
                    <a:p>
                      <a:pPr marL="0" indent="4502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45021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II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III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класс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IV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класс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773" marR="307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773" marR="30773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773" marR="30773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156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773" marR="30773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219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773" marR="30773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</a:t>
                      </a:r>
                      <a:r>
                        <a:rPr lang="ru-RU" sz="16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</a:t>
                      </a:r>
                      <a:r>
                        <a:rPr lang="ru-RU" sz="16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оличество</a:t>
                      </a:r>
                      <a:r>
                        <a:rPr lang="ru-RU" sz="16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ОПО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773" marR="30773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219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71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793" cy="126807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В 2022 году </a:t>
            </a:r>
            <a:r>
              <a:rPr lang="ru-RU" dirty="0">
                <a:latin typeface="Times New Roman" panose="02020603050405020304" pitchFamily="18" charset="0"/>
              </a:rPr>
              <a:t>межрегиональным отделом по надзору за объектами химического комплекса, взрывоопасными объектами хранения и переработки растительного сырья на территории </a:t>
            </a:r>
            <a:r>
              <a:rPr lang="ru-RU" dirty="0" smtClean="0">
                <a:latin typeface="Times New Roman" panose="02020603050405020304" pitchFamily="18" charset="0"/>
              </a:rPr>
              <a:t>Саратовской области</a:t>
            </a:r>
            <a:r>
              <a:rPr lang="en-US" dirty="0" smtClean="0">
                <a:latin typeface="Times New Roman" panose="02020603050405020304" pitchFamily="18" charset="0"/>
              </a:rPr>
              <a:t>:</a:t>
            </a:r>
            <a:endParaRPr lang="ru-RU" dirty="0" smtClean="0"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</a:rPr>
              <a:t>проведено </a:t>
            </a:r>
            <a:r>
              <a:rPr lang="ru-RU" dirty="0" smtClean="0">
                <a:latin typeface="Times New Roman" panose="02020603050405020304" pitchFamily="18" charset="0"/>
              </a:rPr>
              <a:t>138 </a:t>
            </a:r>
            <a:r>
              <a:rPr lang="ru-RU" dirty="0" smtClean="0">
                <a:latin typeface="Times New Roman" panose="02020603050405020304" pitchFamily="18" charset="0"/>
              </a:rPr>
              <a:t>проверок (</a:t>
            </a:r>
            <a:r>
              <a:rPr lang="ru-RU" dirty="0" smtClean="0">
                <a:latin typeface="Times New Roman" panose="02020603050405020304" pitchFamily="18" charset="0"/>
              </a:rPr>
              <a:t>16 </a:t>
            </a:r>
            <a:r>
              <a:rPr lang="ru-RU" dirty="0">
                <a:latin typeface="Times New Roman" panose="02020603050405020304" pitchFamily="18" charset="0"/>
              </a:rPr>
              <a:t>плановых </a:t>
            </a:r>
            <a:r>
              <a:rPr lang="ru-RU" dirty="0" smtClean="0">
                <a:latin typeface="Times New Roman" panose="02020603050405020304" pitchFamily="18" charset="0"/>
              </a:rPr>
              <a:t>проверок, </a:t>
            </a:r>
            <a:r>
              <a:rPr lang="ru-RU" dirty="0" smtClean="0">
                <a:latin typeface="Times New Roman" panose="02020603050405020304" pitchFamily="18" charset="0"/>
              </a:rPr>
              <a:t>16 </a:t>
            </a:r>
            <a:r>
              <a:rPr lang="ru-RU" dirty="0" smtClean="0">
                <a:latin typeface="Times New Roman" panose="02020603050405020304" pitchFamily="18" charset="0"/>
              </a:rPr>
              <a:t>внеплановых и 106 </a:t>
            </a:r>
            <a:r>
              <a:rPr lang="ru-RU" dirty="0">
                <a:latin typeface="Times New Roman" panose="02020603050405020304" pitchFamily="18" charset="0"/>
              </a:rPr>
              <a:t>проверок в рамках осуществления постоянного государственного надзора).</a:t>
            </a:r>
            <a:endParaRPr lang="ru-RU" dirty="0"/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</a:rPr>
              <a:t>выявлено </a:t>
            </a:r>
            <a:r>
              <a:rPr lang="ru-RU" dirty="0" smtClean="0">
                <a:latin typeface="Times New Roman" panose="02020603050405020304" pitchFamily="18" charset="0"/>
              </a:rPr>
              <a:t>824 </a:t>
            </a:r>
            <a:r>
              <a:rPr lang="ru-RU" dirty="0">
                <a:latin typeface="Times New Roman" panose="02020603050405020304" pitchFamily="18" charset="0"/>
              </a:rPr>
              <a:t>нарушений. </a:t>
            </a:r>
            <a:endParaRPr lang="ru-RU" dirty="0"/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</a:rPr>
              <a:t>привлечено </a:t>
            </a:r>
            <a:r>
              <a:rPr lang="ru-RU" dirty="0">
                <a:latin typeface="Times New Roman" panose="02020603050405020304" pitchFamily="18" charset="0"/>
              </a:rPr>
              <a:t>к административной ответственности </a:t>
            </a:r>
            <a:r>
              <a:rPr lang="ru-RU" dirty="0" smtClean="0">
                <a:latin typeface="Times New Roman" panose="02020603050405020304" pitchFamily="18" charset="0"/>
              </a:rPr>
              <a:t>48 </a:t>
            </a:r>
            <a:r>
              <a:rPr lang="ru-RU" dirty="0">
                <a:latin typeface="Times New Roman" panose="02020603050405020304" pitchFamily="18" charset="0"/>
              </a:rPr>
              <a:t>должностных </a:t>
            </a:r>
            <a:r>
              <a:rPr lang="ru-RU" dirty="0" smtClean="0">
                <a:latin typeface="Times New Roman" panose="02020603050405020304" pitchFamily="18" charset="0"/>
              </a:rPr>
              <a:t>лиц, </a:t>
            </a:r>
            <a:r>
              <a:rPr lang="ru-RU" dirty="0" smtClean="0">
                <a:latin typeface="Times New Roman" panose="02020603050405020304" pitchFamily="18" charset="0"/>
              </a:rPr>
              <a:t>32 </a:t>
            </a:r>
            <a:r>
              <a:rPr lang="ru-RU" dirty="0">
                <a:latin typeface="Times New Roman" panose="02020603050405020304" pitchFamily="18" charset="0"/>
              </a:rPr>
              <a:t>юридических лиц.</a:t>
            </a:r>
            <a:endParaRPr lang="ru-RU" dirty="0"/>
          </a:p>
          <a:p>
            <a:pPr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сумма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административных штрафов за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2022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год составляет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10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млн.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172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тыс.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рублей</a:t>
            </a:r>
            <a:endParaRPr lang="ru-RU" dirty="0"/>
          </a:p>
        </p:txBody>
      </p: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8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0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511609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372" y="1067000"/>
            <a:ext cx="8219256" cy="1242571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Основные </a:t>
            </a:r>
            <a:r>
              <a:rPr lang="ru-RU" sz="3100" dirty="0"/>
              <a:t>нарушения обязательных </a:t>
            </a:r>
            <a:r>
              <a:rPr lang="ru-RU" sz="3100" dirty="0" smtClean="0"/>
              <a:t>требований на </a:t>
            </a:r>
            <a:r>
              <a:rPr lang="ru-RU" sz="3100" dirty="0"/>
              <a:t>объектах поднадзорных </a:t>
            </a:r>
            <a:r>
              <a:rPr lang="ru-RU" sz="3100" dirty="0" smtClean="0"/>
              <a:t>предприятий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834" y="2493720"/>
            <a:ext cx="8784530" cy="388760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7200" dirty="0" smtClean="0"/>
              <a:t>неудовлетворительное </a:t>
            </a:r>
            <a:r>
              <a:rPr lang="ru-RU" sz="7200" dirty="0"/>
              <a:t>состояние технических устройств, вызванное его износом;</a:t>
            </a:r>
          </a:p>
          <a:p>
            <a:pPr algn="just"/>
            <a:r>
              <a:rPr lang="ru-RU" sz="7200" dirty="0" smtClean="0"/>
              <a:t>неудовлетворительное </a:t>
            </a:r>
            <a:r>
              <a:rPr lang="ru-RU" sz="7200" dirty="0"/>
              <a:t>качество проведения ремонтных работ;</a:t>
            </a:r>
          </a:p>
          <a:p>
            <a:pPr algn="just"/>
            <a:r>
              <a:rPr lang="ru-RU" sz="7200" dirty="0" smtClean="0"/>
              <a:t>несанкционированные </a:t>
            </a:r>
            <a:r>
              <a:rPr lang="ru-RU" sz="7200" dirty="0"/>
              <a:t>действия исполнителей работ;</a:t>
            </a:r>
          </a:p>
          <a:p>
            <a:pPr algn="just"/>
            <a:r>
              <a:rPr lang="ru-RU" sz="7200" dirty="0" smtClean="0"/>
              <a:t>низкое </a:t>
            </a:r>
            <a:r>
              <a:rPr lang="ru-RU" sz="7200" dirty="0"/>
              <a:t>качество ремонтов оборудования;</a:t>
            </a:r>
          </a:p>
          <a:p>
            <a:pPr algn="just"/>
            <a:r>
              <a:rPr lang="ru-RU" sz="7200" dirty="0" smtClean="0"/>
              <a:t>непринятие </a:t>
            </a:r>
            <a:r>
              <a:rPr lang="ru-RU" sz="7200" dirty="0"/>
              <a:t>мер по приведению ОПО/технических устройств к действующим требованиям промышленной безопасности, зачастую, принимающее длительный характер, или допущение приостановления выполнения этих мероприятий на неопределенный срок;</a:t>
            </a:r>
          </a:p>
          <a:p>
            <a:pPr algn="just"/>
            <a:r>
              <a:rPr lang="ru-RU" sz="7200" dirty="0" smtClean="0"/>
              <a:t>формальный </a:t>
            </a:r>
            <a:r>
              <a:rPr lang="ru-RU" sz="7200" dirty="0"/>
              <a:t>подход к приемке оборудования из ремонта;</a:t>
            </a:r>
          </a:p>
          <a:p>
            <a:pPr algn="just"/>
            <a:r>
              <a:rPr lang="ru-RU" sz="7200" dirty="0" smtClean="0"/>
              <a:t>низкая </a:t>
            </a:r>
            <a:r>
              <a:rPr lang="ru-RU" sz="7200" dirty="0"/>
              <a:t>эффективность осуществления производственного контроля: инерция лиц ответственных за осуществление производственного контроля в выявлении </a:t>
            </a:r>
            <a:r>
              <a:rPr lang="ru-RU" sz="7200" dirty="0" smtClean="0"/>
              <a:t>нарушений и </a:t>
            </a:r>
            <a:r>
              <a:rPr lang="ru-RU" sz="7200" dirty="0"/>
              <a:t>перекладывание ответственности за проблемные вопросы на вышестоящие в вертикально-интегрированной структуре </a:t>
            </a:r>
            <a:r>
              <a:rPr lang="ru-RU" sz="7200" dirty="0" smtClean="0"/>
              <a:t>организации.</a:t>
            </a:r>
            <a:endParaRPr lang="ru-RU" sz="7200" dirty="0"/>
          </a:p>
          <a:p>
            <a:endParaRPr lang="ru-RU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87483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Прямоугольник 9"/>
          <p:cNvSpPr/>
          <p:nvPr/>
        </p:nvSpPr>
        <p:spPr>
          <a:xfrm>
            <a:off x="115909" y="1390918"/>
            <a:ext cx="8920363" cy="14495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Показатели аварийности </a:t>
            </a:r>
            <a:r>
              <a:rPr lang="ru-RU" dirty="0">
                <a:solidFill>
                  <a:schemeClr val="tx1"/>
                </a:solidFill>
              </a:rPr>
              <a:t>и травматизма на предприятиях </a:t>
            </a:r>
            <a:r>
              <a:rPr lang="ru-RU" dirty="0">
                <a:solidFill>
                  <a:prstClr val="black"/>
                </a:solidFill>
              </a:rPr>
              <a:t>химического </a:t>
            </a:r>
            <a:r>
              <a:rPr lang="ru-RU" dirty="0" smtClean="0">
                <a:solidFill>
                  <a:prstClr val="black"/>
                </a:solidFill>
              </a:rPr>
              <a:t>комплекса, </a:t>
            </a:r>
            <a:r>
              <a:rPr lang="ru-RU" dirty="0" smtClean="0">
                <a:solidFill>
                  <a:schemeClr val="tx1"/>
                </a:solidFill>
              </a:rPr>
              <a:t>нефтехимии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dirty="0" smtClean="0">
                <a:solidFill>
                  <a:schemeClr val="tx1"/>
                </a:solidFill>
              </a:rPr>
              <a:t>нефтепереработки, </a:t>
            </a:r>
            <a:r>
              <a:rPr lang="ru-RU" dirty="0">
                <a:solidFill>
                  <a:schemeClr val="tx1"/>
                </a:solidFill>
              </a:rPr>
              <a:t>хранения и переработки растительного сырья </a:t>
            </a:r>
            <a:r>
              <a:rPr lang="ru-RU" dirty="0" smtClean="0">
                <a:solidFill>
                  <a:schemeClr val="tx1"/>
                </a:solidFill>
              </a:rPr>
              <a:t>на территории Саратовской области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за 2022 год </a:t>
            </a:r>
            <a:r>
              <a:rPr lang="ru-RU" dirty="0">
                <a:solidFill>
                  <a:schemeClr val="tx1"/>
                </a:solidFill>
              </a:rPr>
              <a:t>по сравнению с </a:t>
            </a:r>
            <a:r>
              <a:rPr lang="ru-RU" dirty="0" smtClean="0">
                <a:solidFill>
                  <a:schemeClr val="tx1"/>
                </a:solidFill>
              </a:rPr>
              <a:t>2021 годом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8291718"/>
              </p:ext>
            </p:extLst>
          </p:nvPr>
        </p:nvGraphicFramePr>
        <p:xfrm>
          <a:off x="1403648" y="2924944"/>
          <a:ext cx="6264696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="" xmlns:a16="http://schemas.microsoft.com/office/drawing/2014/main" val="1808773883"/>
                    </a:ext>
                  </a:extLst>
                </a:gridCol>
                <a:gridCol w="2088232">
                  <a:extLst>
                    <a:ext uri="{9D8B030D-6E8A-4147-A177-3AD203B41FA5}">
                      <a16:colId xmlns="" xmlns:a16="http://schemas.microsoft.com/office/drawing/2014/main" val="4245657319"/>
                    </a:ext>
                  </a:extLst>
                </a:gridCol>
                <a:gridCol w="2088232">
                  <a:extLst>
                    <a:ext uri="{9D8B030D-6E8A-4147-A177-3AD203B41FA5}">
                      <a16:colId xmlns="" xmlns:a16="http://schemas.microsoft.com/office/drawing/2014/main" val="1141339645"/>
                    </a:ext>
                  </a:extLst>
                </a:gridCol>
              </a:tblGrid>
              <a:tr h="882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2021 год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2022 год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80255643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>
                          <a:effectLst/>
                        </a:rPr>
                        <a:t>Аварии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61216690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>
                          <a:effectLst/>
                        </a:rPr>
                        <a:t>Инциденты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+mn-lt"/>
                          <a:ea typeface="+mn-ea"/>
                        </a:rPr>
                        <a:t>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988312422"/>
                  </a:ext>
                </a:extLst>
              </a:tr>
              <a:tr h="882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>
                          <a:effectLst/>
                        </a:rPr>
                        <a:t>Несчастные случаи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  <a:latin typeface="+mn-lt"/>
                          <a:ea typeface="+mn-ea"/>
                        </a:rPr>
                        <a:t>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475995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296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372" y="1067000"/>
            <a:ext cx="8219256" cy="1242571"/>
          </a:xfrm>
        </p:spPr>
        <p:txBody>
          <a:bodyPr>
            <a:normAutofit/>
          </a:bodyPr>
          <a:lstStyle/>
          <a:p>
            <a:r>
              <a:rPr lang="ru-RU" sz="1800" dirty="0"/>
              <a:t>Реализация профилактических мероприятий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76872"/>
            <a:ext cx="8424936" cy="439248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информирование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обобщение </a:t>
            </a:r>
            <a:r>
              <a:rPr lang="ru-RU" sz="2000" dirty="0"/>
              <a:t>правоприменительной </a:t>
            </a:r>
            <a:r>
              <a:rPr lang="ru-RU" sz="2000" dirty="0" smtClean="0"/>
              <a:t>практики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объявление предостережений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меры </a:t>
            </a:r>
            <a:r>
              <a:rPr lang="ru-RU" sz="2000" dirty="0"/>
              <a:t>стимулирования </a:t>
            </a:r>
            <a:r>
              <a:rPr lang="ru-RU" sz="2000" dirty="0" smtClean="0"/>
              <a:t>добросовестности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 smtClean="0"/>
              <a:t>консультирование</a:t>
            </a:r>
            <a:endParaRPr lang="ru-RU" sz="20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82475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467544" y="1700808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за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внимание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235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5829</TotalTime>
  <Words>368</Words>
  <Application>Microsoft Office PowerPoint</Application>
  <PresentationFormat>Экран (4:3)</PresentationFormat>
  <Paragraphs>77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нарушения обязательных требований на объектах поднадзорных предприятий</vt:lpstr>
      <vt:lpstr>Презентация PowerPoint</vt:lpstr>
      <vt:lpstr>Реализация профилактических мероприятий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Сведения о деятельности Межрегионального отдела по надзору за объектами магистрального трубопроводного транспорта газовому надзору</dc:title>
  <dc:creator>Тюхтенев Вадим Александрович</dc:creator>
  <cp:lastModifiedBy>User</cp:lastModifiedBy>
  <cp:revision>447</cp:revision>
  <cp:lastPrinted>2017-09-12T07:24:17Z</cp:lastPrinted>
  <dcterms:created xsi:type="dcterms:W3CDTF">2015-02-02T11:09:04Z</dcterms:created>
  <dcterms:modified xsi:type="dcterms:W3CDTF">2023-11-16T13:36:06Z</dcterms:modified>
</cp:coreProperties>
</file>